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</p:sldMasterIdLst>
  <p:notesMasterIdLst>
    <p:notesMasterId r:id="rId18"/>
  </p:notesMasterIdLst>
  <p:sldIdLst>
    <p:sldId id="26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298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_Section Slides" id="{68001533-6728-B548-ADF4-E8608CB0CCC1}">
          <p14:sldIdLst>
            <p14:sldId id="26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FD"/>
    <a:srgbClr val="00B7CD"/>
    <a:srgbClr val="00AB4E"/>
    <a:srgbClr val="767171"/>
    <a:srgbClr val="C1D82F"/>
    <a:srgbClr val="004A62"/>
    <a:srgbClr val="00736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B7DB5D-1D6D-04B5-FEF1-17CA371DCA8E}" v="2" dt="2022-01-06T12:59:38.675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612" autoAdjust="0"/>
  </p:normalViewPr>
  <p:slideViewPr>
    <p:cSldViewPr snapToGrid="0">
      <p:cViewPr varScale="1">
        <p:scale>
          <a:sx n="43" d="100"/>
          <a:sy n="43" d="100"/>
        </p:scale>
        <p:origin x="121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5EE59-A459-7D43-B7F3-B65782BB58ED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20102-46DD-3F45-AC97-2EB2A42C5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74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Template included minimum requirements.</a:t>
            </a:r>
            <a:r>
              <a:rPr lang="en-US" baseline="0" dirty="0"/>
              <a:t> It is ok to provide additional information as part of the assessment such as renewable energy opportunities, phosphorus removal, energy resiliency, </a:t>
            </a:r>
            <a:r>
              <a:rPr lang="en-US" baseline="0" dirty="0" err="1"/>
              <a:t>etc</a:t>
            </a:r>
            <a:r>
              <a:rPr lang="en-US" baseline="0" dirty="0"/>
              <a:t>…</a:t>
            </a:r>
          </a:p>
          <a:p>
            <a:endParaRPr lang="en-US" baseline="0" dirty="0"/>
          </a:p>
          <a:p>
            <a:r>
              <a:rPr lang="en-US" baseline="0" dirty="0"/>
              <a:t>For Capital Improvement recommendations – we are looking to meet our standard custom criteria (1.5 to 10 year simple payback)</a:t>
            </a:r>
          </a:p>
          <a:p>
            <a:endParaRPr lang="en-US" baseline="0" dirty="0"/>
          </a:p>
          <a:p>
            <a:r>
              <a:rPr lang="en-US" baseline="0" dirty="0"/>
              <a:t>We are looking for energy saving projects that make practical sense – not necessarily a complete facility upgrade.  Implement a smaller blower or an Adjustable Speed Drive for modulating system down – instead of replacing 3 system blowers with new ones.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20102-46DD-3F45-AC97-2EB2A42C54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44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Incentive can be paid directly to Trade Ally with correct invoice showing payment reduction</a:t>
            </a:r>
          </a:p>
          <a:p>
            <a:r>
              <a:rPr lang="en-US" dirty="0"/>
              <a:t>“Find It With Focus” – Website search will show eligible “service provider” in the area that is chosen</a:t>
            </a:r>
          </a:p>
          <a:p>
            <a:r>
              <a:rPr lang="en-US" dirty="0"/>
              <a:t>“Endorsement” for being a supporter of the Focus on Energy Program and willingness to participate in the program</a:t>
            </a:r>
          </a:p>
          <a:p>
            <a:r>
              <a:rPr lang="en-US" dirty="0"/>
              <a:t>Joint Marketing / Cooperative funds and marketing materials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20102-46DD-3F45-AC97-2EB2A42C54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58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20102-46DD-3F45-AC97-2EB2A42C54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07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20102-46DD-3F45-AC97-2EB2A42C54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73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Call:		800.762.7077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Email: 	focusinfo@focusonenergy.com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Visit: 		focusonenergy.com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Mail:		Focus on Energy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1 South Pinckney, Suite 340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Madison, WI 53703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20102-46DD-3F45-AC97-2EB2A42C54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54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20102-46DD-3F45-AC97-2EB2A42C54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72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nser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B7A01A0-1E1F-2944-BD90-D044ACCED58F}"/>
              </a:ext>
            </a:extLst>
          </p:cNvPr>
          <p:cNvSpPr/>
          <p:nvPr userDrawn="1"/>
        </p:nvSpPr>
        <p:spPr>
          <a:xfrm>
            <a:off x="0" y="4387850"/>
            <a:ext cx="8138160" cy="2470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5E62920-2762-FB40-AC43-A95B50890C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3878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B8AD2DB-6753-8940-964D-F039510ADA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290" y="5043805"/>
            <a:ext cx="7748270" cy="534036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E488CD-67D0-D845-81A2-DB0E93A12283}"/>
              </a:ext>
            </a:extLst>
          </p:cNvPr>
          <p:cNvSpPr/>
          <p:nvPr userDrawn="1"/>
        </p:nvSpPr>
        <p:spPr>
          <a:xfrm>
            <a:off x="8138160" y="4387850"/>
            <a:ext cx="4053840" cy="2470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047D7D6-DAFE-B646-81FC-2C6D4C85B2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160" y="5252720"/>
            <a:ext cx="3061841" cy="751840"/>
          </a:xfrm>
          <a:prstGeom prst="rect">
            <a:avLst/>
          </a:prstGeom>
        </p:spPr>
      </p:pic>
      <p:sp>
        <p:nvSpPr>
          <p:cNvPr id="18" name="Title 11">
            <a:extLst>
              <a:ext uri="{FF2B5EF4-FFF2-40B4-BE49-F238E27FC236}">
                <a16:creationId xmlns:a16="http://schemas.microsoft.com/office/drawing/2014/main" id="{0CA116B3-D565-FB46-B57C-3C946E1BB480}"/>
              </a:ext>
            </a:extLst>
          </p:cNvPr>
          <p:cNvSpPr txBox="1">
            <a:spLocks/>
          </p:cNvSpPr>
          <p:nvPr userDrawn="1"/>
        </p:nvSpPr>
        <p:spPr>
          <a:xfrm>
            <a:off x="288290" y="5628641"/>
            <a:ext cx="7748270" cy="534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cap="none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8AF28EA-376C-8D4B-A03C-EDBBDC9E4D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925" y="5606973"/>
            <a:ext cx="7747000" cy="480131"/>
          </a:xfrm>
          <a:ln>
            <a:noFill/>
          </a:ln>
        </p:spPr>
        <p:txBody>
          <a:bodyPr anchor="t">
            <a:sp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Presented by, date, etc. goes here</a:t>
            </a:r>
          </a:p>
        </p:txBody>
      </p:sp>
    </p:spTree>
    <p:extLst>
      <p:ext uri="{BB962C8B-B14F-4D97-AF65-F5344CB8AC3E}">
        <p14:creationId xmlns:p14="http://schemas.microsoft.com/office/powerpoint/2010/main" val="1558203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A757831-968D-FD4A-A9E7-7C2D1AB705B7}"/>
              </a:ext>
            </a:extLst>
          </p:cNvPr>
          <p:cNvSpPr/>
          <p:nvPr userDrawn="1"/>
        </p:nvSpPr>
        <p:spPr>
          <a:xfrm>
            <a:off x="0" y="0"/>
            <a:ext cx="641223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C9BD12F-27F0-1B43-902D-4C5E35BF19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1068" y="1423447"/>
            <a:ext cx="5070093" cy="246623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</a:t>
            </a:r>
          </a:p>
          <a:p>
            <a:r>
              <a:rPr lang="en-US"/>
              <a:t>ROLE/TITLE</a:t>
            </a:r>
          </a:p>
          <a:p>
            <a:r>
              <a:rPr lang="en-US"/>
              <a:t>CONTACT INFO</a:t>
            </a:r>
          </a:p>
        </p:txBody>
      </p:sp>
      <p:pic>
        <p:nvPicPr>
          <p:cNvPr id="13" name="Picture 1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9EDF130-05F9-3044-BCFA-8F87994EEC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744" y="5313124"/>
            <a:ext cx="2864742" cy="70456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05D6C08-F77A-704D-B6B8-3C95CF0570CA}"/>
              </a:ext>
            </a:extLst>
          </p:cNvPr>
          <p:cNvSpPr/>
          <p:nvPr userDrawn="1"/>
        </p:nvSpPr>
        <p:spPr>
          <a:xfrm>
            <a:off x="0" y="6480810"/>
            <a:ext cx="12192000" cy="377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F1945559-F944-4046-9254-93159327D4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11913" y="0"/>
            <a:ext cx="5780087" cy="6480810"/>
          </a:xfrm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7241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A0B23B8-5CAF-4F8A-8C37-EB29C92821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585" y="5662281"/>
            <a:ext cx="3569215" cy="8778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143F0-A39A-8F4A-9775-C1C70B52C0CA}"/>
              </a:ext>
            </a:extLst>
          </p:cNvPr>
          <p:cNvSpPr txBox="1"/>
          <p:nvPr userDrawn="1"/>
        </p:nvSpPr>
        <p:spPr>
          <a:xfrm>
            <a:off x="838200" y="362297"/>
            <a:ext cx="99994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Franklin Gothic Medium Cond"/>
                <a:ea typeface="+mj-ea"/>
                <a:cs typeface="+mj-cs"/>
              </a:rPr>
              <a:t>CONTACT INFORMATION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6716B8D-7A88-D84B-9369-B7DE89A184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75754"/>
            <a:ext cx="10515600" cy="3442511"/>
          </a:xfrm>
        </p:spPr>
        <p:txBody>
          <a:bodyPr/>
          <a:lstStyle>
            <a:lvl1pPr marL="0" indent="0">
              <a:buClr>
                <a:srgbClr val="004A62"/>
              </a:buClr>
              <a:buSzPct val="80000"/>
              <a:buNone/>
              <a:defRPr>
                <a:solidFill>
                  <a:schemeClr val="bg2"/>
                </a:solidFill>
              </a:defRPr>
            </a:lvl1pPr>
            <a:lvl2pPr>
              <a:buClr>
                <a:srgbClr val="004A62"/>
              </a:buClr>
              <a:buSzPct val="80000"/>
              <a:defRPr>
                <a:solidFill>
                  <a:schemeClr val="bg2"/>
                </a:solidFill>
              </a:defRPr>
            </a:lvl2pPr>
            <a:lvl3pPr>
              <a:buClr>
                <a:srgbClr val="004A62"/>
              </a:buClr>
              <a:buSzPct val="80000"/>
              <a:defRPr>
                <a:solidFill>
                  <a:schemeClr val="bg2"/>
                </a:solidFill>
              </a:defRPr>
            </a:lvl3pPr>
            <a:lvl4pPr>
              <a:buClr>
                <a:srgbClr val="004A62"/>
              </a:buClr>
              <a:buSzPct val="80000"/>
              <a:defRPr>
                <a:solidFill>
                  <a:schemeClr val="bg2"/>
                </a:solidFill>
              </a:defRPr>
            </a:lvl4pPr>
            <a:lvl5pPr>
              <a:buClr>
                <a:srgbClr val="004A62"/>
              </a:buClr>
              <a:buSzPct val="80000"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INSERT CONTACT INFO</a:t>
            </a:r>
          </a:p>
        </p:txBody>
      </p:sp>
    </p:spTree>
    <p:custDataLst>
      <p:tags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Inser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209B7D9-58F8-41A4-B1A2-7328029B55C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683"/>
          <a:stretch/>
        </p:blipFill>
        <p:spPr bwMode="auto">
          <a:xfrm>
            <a:off x="0" y="-9612"/>
            <a:ext cx="12192000" cy="585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B7A01A0-1E1F-2944-BD90-D044ACCED58F}"/>
              </a:ext>
            </a:extLst>
          </p:cNvPr>
          <p:cNvSpPr/>
          <p:nvPr userDrawn="1"/>
        </p:nvSpPr>
        <p:spPr>
          <a:xfrm>
            <a:off x="0" y="4387850"/>
            <a:ext cx="8138160" cy="2470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B8AD2DB-6753-8940-964D-F039510ADA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290" y="5043805"/>
            <a:ext cx="7748270" cy="534036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E488CD-67D0-D845-81A2-DB0E93A12283}"/>
              </a:ext>
            </a:extLst>
          </p:cNvPr>
          <p:cNvSpPr/>
          <p:nvPr userDrawn="1"/>
        </p:nvSpPr>
        <p:spPr>
          <a:xfrm>
            <a:off x="8138160" y="4387850"/>
            <a:ext cx="4053840" cy="2470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047D7D6-DAFE-B646-81FC-2C6D4C85B2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160" y="5252720"/>
            <a:ext cx="3061841" cy="751840"/>
          </a:xfrm>
          <a:prstGeom prst="rect">
            <a:avLst/>
          </a:prstGeom>
        </p:spPr>
      </p:pic>
      <p:sp>
        <p:nvSpPr>
          <p:cNvPr id="18" name="Title 11">
            <a:extLst>
              <a:ext uri="{FF2B5EF4-FFF2-40B4-BE49-F238E27FC236}">
                <a16:creationId xmlns:a16="http://schemas.microsoft.com/office/drawing/2014/main" id="{0CA116B3-D565-FB46-B57C-3C946E1BB480}"/>
              </a:ext>
            </a:extLst>
          </p:cNvPr>
          <p:cNvSpPr txBox="1">
            <a:spLocks/>
          </p:cNvSpPr>
          <p:nvPr userDrawn="1"/>
        </p:nvSpPr>
        <p:spPr>
          <a:xfrm>
            <a:off x="288290" y="5628641"/>
            <a:ext cx="7748270" cy="534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cap="none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8AF28EA-376C-8D4B-A03C-EDBBDC9E4D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925" y="5606973"/>
            <a:ext cx="7747000" cy="480131"/>
          </a:xfrm>
          <a:ln>
            <a:noFill/>
          </a:ln>
        </p:spPr>
        <p:txBody>
          <a:bodyPr anchor="t">
            <a:sp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Presented by, date, etc. goes here</a:t>
            </a:r>
          </a:p>
        </p:txBody>
      </p:sp>
    </p:spTree>
    <p:extLst>
      <p:ext uri="{BB962C8B-B14F-4D97-AF65-F5344CB8AC3E}">
        <p14:creationId xmlns:p14="http://schemas.microsoft.com/office/powerpoint/2010/main" val="64919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ix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8841EC3-9574-45B7-B467-E54879B5A12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394847"/>
            <a:ext cx="12193981" cy="521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B7A01A0-1E1F-2944-BD90-D044ACCED58F}"/>
              </a:ext>
            </a:extLst>
          </p:cNvPr>
          <p:cNvSpPr/>
          <p:nvPr userDrawn="1"/>
        </p:nvSpPr>
        <p:spPr>
          <a:xfrm>
            <a:off x="0" y="4387850"/>
            <a:ext cx="8138160" cy="2470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B8AD2DB-6753-8940-964D-F039510ADA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290" y="5043805"/>
            <a:ext cx="7748270" cy="534036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E488CD-67D0-D845-81A2-DB0E93A12283}"/>
              </a:ext>
            </a:extLst>
          </p:cNvPr>
          <p:cNvSpPr/>
          <p:nvPr userDrawn="1"/>
        </p:nvSpPr>
        <p:spPr>
          <a:xfrm>
            <a:off x="8138160" y="4387850"/>
            <a:ext cx="4053840" cy="2470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047D7D6-DAFE-B646-81FC-2C6D4C85B2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160" y="5252720"/>
            <a:ext cx="3061841" cy="751840"/>
          </a:xfrm>
          <a:prstGeom prst="rect">
            <a:avLst/>
          </a:prstGeom>
        </p:spPr>
      </p:pic>
      <p:sp>
        <p:nvSpPr>
          <p:cNvPr id="18" name="Title 11">
            <a:extLst>
              <a:ext uri="{FF2B5EF4-FFF2-40B4-BE49-F238E27FC236}">
                <a16:creationId xmlns:a16="http://schemas.microsoft.com/office/drawing/2014/main" id="{0CA116B3-D565-FB46-B57C-3C946E1BB480}"/>
              </a:ext>
            </a:extLst>
          </p:cNvPr>
          <p:cNvSpPr txBox="1">
            <a:spLocks/>
          </p:cNvSpPr>
          <p:nvPr userDrawn="1"/>
        </p:nvSpPr>
        <p:spPr>
          <a:xfrm>
            <a:off x="288290" y="5628641"/>
            <a:ext cx="7748270" cy="534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cap="none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8AF28EA-376C-8D4B-A03C-EDBBDC9E4D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925" y="5606973"/>
            <a:ext cx="7747000" cy="480131"/>
          </a:xfrm>
          <a:ln>
            <a:noFill/>
          </a:ln>
        </p:spPr>
        <p:txBody>
          <a:bodyPr anchor="t">
            <a:sp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Presented by, date, etc. goes here</a:t>
            </a:r>
          </a:p>
        </p:txBody>
      </p:sp>
    </p:spTree>
    <p:extLst>
      <p:ext uri="{BB962C8B-B14F-4D97-AF65-F5344CB8AC3E}">
        <p14:creationId xmlns:p14="http://schemas.microsoft.com/office/powerpoint/2010/main" val="4267555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No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C26657-2010-6042-AE2B-A4EA5FD237EF}"/>
              </a:ext>
            </a:extLst>
          </p:cNvPr>
          <p:cNvSpPr/>
          <p:nvPr userDrawn="1"/>
        </p:nvSpPr>
        <p:spPr>
          <a:xfrm>
            <a:off x="0" y="0"/>
            <a:ext cx="813816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DFF7EB2D-E59B-6640-BAD0-6846C876B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290" y="2894964"/>
            <a:ext cx="7748270" cy="534036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443AE3-41FE-EF4E-BF9F-409DDFFC2A1E}"/>
              </a:ext>
            </a:extLst>
          </p:cNvPr>
          <p:cNvSpPr/>
          <p:nvPr userDrawn="1"/>
        </p:nvSpPr>
        <p:spPr>
          <a:xfrm>
            <a:off x="8138160" y="0"/>
            <a:ext cx="405384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98DFC06-C18D-3148-888D-79F546EDCB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160" y="5252720"/>
            <a:ext cx="3061841" cy="751840"/>
          </a:xfrm>
          <a:prstGeom prst="rect">
            <a:avLst/>
          </a:prstGeom>
        </p:spPr>
      </p:pic>
      <p:sp>
        <p:nvSpPr>
          <p:cNvPr id="9" name="Title 11">
            <a:extLst>
              <a:ext uri="{FF2B5EF4-FFF2-40B4-BE49-F238E27FC236}">
                <a16:creationId xmlns:a16="http://schemas.microsoft.com/office/drawing/2014/main" id="{A3163DDA-A587-2543-A825-B9FA4EB9D045}"/>
              </a:ext>
            </a:extLst>
          </p:cNvPr>
          <p:cNvSpPr txBox="1">
            <a:spLocks/>
          </p:cNvSpPr>
          <p:nvPr userDrawn="1"/>
        </p:nvSpPr>
        <p:spPr>
          <a:xfrm>
            <a:off x="288290" y="5628641"/>
            <a:ext cx="7748270" cy="534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cap="none"/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967362CD-26C7-AF4F-B391-22FE5DCB1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925" y="3458132"/>
            <a:ext cx="7747000" cy="480131"/>
          </a:xfrm>
          <a:ln>
            <a:noFill/>
          </a:ln>
        </p:spPr>
        <p:txBody>
          <a:bodyPr anchor="t">
            <a:sp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Presented by, date, etc. goes here</a:t>
            </a:r>
          </a:p>
        </p:txBody>
      </p:sp>
    </p:spTree>
    <p:custDataLst>
      <p:tags r:id="rId1"/>
    </p:custData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3B78CD-7D9E-4EC7-A37D-DDD08B37F0AE}"/>
              </a:ext>
            </a:extLst>
          </p:cNvPr>
          <p:cNvSpPr/>
          <p:nvPr userDrawn="1"/>
        </p:nvSpPr>
        <p:spPr>
          <a:xfrm>
            <a:off x="0" y="6580703"/>
            <a:ext cx="6096000" cy="277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A5D34E-A145-49E8-B013-C6A86ED85A41}"/>
              </a:ext>
            </a:extLst>
          </p:cNvPr>
          <p:cNvSpPr/>
          <p:nvPr userDrawn="1"/>
        </p:nvSpPr>
        <p:spPr>
          <a:xfrm>
            <a:off x="6096000" y="6580702"/>
            <a:ext cx="6096000" cy="2772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8200" y="141190"/>
            <a:ext cx="10515600" cy="1238510"/>
          </a:xfrm>
        </p:spPr>
        <p:txBody>
          <a:bodyPr>
            <a:normAutofit/>
          </a:bodyPr>
          <a:lstStyle>
            <a:lvl1pPr>
              <a:defRPr sz="4200" b="0" cap="all" baseline="0">
                <a:solidFill>
                  <a:srgbClr val="76717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838200" y="1678674"/>
            <a:ext cx="10515600" cy="4902027"/>
          </a:xfrm>
        </p:spPr>
        <p:txBody>
          <a:bodyPr/>
          <a:lstStyle>
            <a:lvl1pPr>
              <a:buClr>
                <a:srgbClr val="004A62"/>
              </a:buClr>
              <a:buSzPct val="80000"/>
              <a:defRPr>
                <a:solidFill>
                  <a:schemeClr val="tx1"/>
                </a:solidFill>
              </a:defRPr>
            </a:lvl1pPr>
            <a:lvl2pPr>
              <a:buClr>
                <a:srgbClr val="004A62"/>
              </a:buClr>
              <a:buSzPct val="80000"/>
              <a:defRPr>
                <a:solidFill>
                  <a:schemeClr val="tx1"/>
                </a:solidFill>
              </a:defRPr>
            </a:lvl2pPr>
            <a:lvl3pPr>
              <a:buClr>
                <a:srgbClr val="004A62"/>
              </a:buClr>
              <a:buSzPct val="80000"/>
              <a:defRPr>
                <a:solidFill>
                  <a:schemeClr val="tx1"/>
                </a:solidFill>
              </a:defRPr>
            </a:lvl3pPr>
            <a:lvl4pPr>
              <a:buClr>
                <a:srgbClr val="004A62"/>
              </a:buClr>
              <a:buSzPct val="80000"/>
              <a:defRPr>
                <a:solidFill>
                  <a:schemeClr val="tx1"/>
                </a:solidFill>
              </a:defRPr>
            </a:lvl4pPr>
            <a:lvl5pPr>
              <a:buClr>
                <a:srgbClr val="004A62"/>
              </a:buClr>
              <a:buSzPct val="80000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117DB5-22FF-B14A-BA15-CB3452A98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80701"/>
            <a:ext cx="2743200" cy="2772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D697E0-8BAF-FE48-9163-E2A2C07FE615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554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83027"/>
            <a:ext cx="5181600" cy="4440928"/>
          </a:xfrm>
        </p:spPr>
        <p:txBody>
          <a:bodyPr/>
          <a:lstStyle>
            <a:lvl1pPr>
              <a:buClr>
                <a:srgbClr val="004A62"/>
              </a:buClr>
              <a:buSzPct val="80000"/>
              <a:defRPr>
                <a:solidFill>
                  <a:schemeClr val="tx1"/>
                </a:solidFill>
              </a:defRPr>
            </a:lvl1pPr>
            <a:lvl2pPr>
              <a:buClr>
                <a:srgbClr val="004A62"/>
              </a:buClr>
              <a:buSzPct val="80000"/>
              <a:defRPr>
                <a:solidFill>
                  <a:schemeClr val="tx1"/>
                </a:solidFill>
              </a:defRPr>
            </a:lvl2pPr>
            <a:lvl3pPr>
              <a:buClr>
                <a:srgbClr val="004A62"/>
              </a:buClr>
              <a:buSzPct val="80000"/>
              <a:defRPr>
                <a:solidFill>
                  <a:schemeClr val="tx1"/>
                </a:solidFill>
              </a:defRPr>
            </a:lvl3pPr>
            <a:lvl4pPr>
              <a:buClr>
                <a:srgbClr val="004A62"/>
              </a:buClr>
              <a:buSzPct val="80000"/>
              <a:defRPr>
                <a:solidFill>
                  <a:schemeClr val="tx1"/>
                </a:solidFill>
              </a:defRPr>
            </a:lvl4pPr>
            <a:lvl5pPr>
              <a:buClr>
                <a:srgbClr val="004A62"/>
              </a:buClr>
              <a:buSzPct val="80000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83027"/>
            <a:ext cx="5181600" cy="4440928"/>
          </a:xfrm>
        </p:spPr>
        <p:txBody>
          <a:bodyPr/>
          <a:lstStyle>
            <a:lvl1pPr>
              <a:buClr>
                <a:srgbClr val="004A62"/>
              </a:buClr>
              <a:buSzPct val="8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004A62"/>
              </a:buClr>
              <a:buSzPct val="80000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004A62"/>
              </a:buClr>
              <a:buSzPct val="80000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rgbClr val="004A62"/>
              </a:buClr>
              <a:buSzPct val="80000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Clr>
                <a:srgbClr val="004A62"/>
              </a:buClr>
              <a:buSzPct val="80000"/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93878C2-E916-487B-B2BC-095E99BBC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190"/>
            <a:ext cx="10515600" cy="1238510"/>
          </a:xfrm>
        </p:spPr>
        <p:txBody>
          <a:bodyPr>
            <a:normAutofit/>
          </a:bodyPr>
          <a:lstStyle>
            <a:lvl1pPr>
              <a:defRPr sz="4200" b="0" cap="all" baseline="0">
                <a:solidFill>
                  <a:srgbClr val="76717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335804-71EA-D043-AA99-3E92BA23352C}"/>
              </a:ext>
            </a:extLst>
          </p:cNvPr>
          <p:cNvSpPr/>
          <p:nvPr userDrawn="1"/>
        </p:nvSpPr>
        <p:spPr>
          <a:xfrm>
            <a:off x="0" y="6580703"/>
            <a:ext cx="6096000" cy="277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134974-5031-DE4F-8234-F483788BF72C}"/>
              </a:ext>
            </a:extLst>
          </p:cNvPr>
          <p:cNvSpPr/>
          <p:nvPr userDrawn="1"/>
        </p:nvSpPr>
        <p:spPr>
          <a:xfrm>
            <a:off x="6096000" y="6580702"/>
            <a:ext cx="6096000" cy="2772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4828FBA-729C-E24D-ABAC-6C8315F0D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80701"/>
            <a:ext cx="2743200" cy="2772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D697E0-8BAF-FE48-9163-E2A2C07FE615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568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1712E-386C-B240-A58B-64AE05080B89}"/>
              </a:ext>
            </a:extLst>
          </p:cNvPr>
          <p:cNvSpPr/>
          <p:nvPr userDrawn="1"/>
        </p:nvSpPr>
        <p:spPr>
          <a:xfrm>
            <a:off x="0" y="6580703"/>
            <a:ext cx="6096000" cy="277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EC68F2-95A7-934C-937C-71608EBDD329}"/>
              </a:ext>
            </a:extLst>
          </p:cNvPr>
          <p:cNvSpPr/>
          <p:nvPr userDrawn="1"/>
        </p:nvSpPr>
        <p:spPr>
          <a:xfrm>
            <a:off x="6096000" y="6580702"/>
            <a:ext cx="6096000" cy="2772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855A15C-BE35-2C46-9BC7-270915804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190"/>
            <a:ext cx="10515600" cy="1238510"/>
          </a:xfrm>
        </p:spPr>
        <p:txBody>
          <a:bodyPr>
            <a:normAutofit/>
          </a:bodyPr>
          <a:lstStyle>
            <a:lvl1pPr>
              <a:defRPr sz="4200" b="0" cap="all" baseline="0">
                <a:solidFill>
                  <a:srgbClr val="76717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6882757-AA77-E34A-87C6-0F43C13ED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80701"/>
            <a:ext cx="2743200" cy="2772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D697E0-8BAF-FE48-9163-E2A2C07FE615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0779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F70E73-BC87-694F-9013-384D23D98A9F}"/>
              </a:ext>
            </a:extLst>
          </p:cNvPr>
          <p:cNvSpPr/>
          <p:nvPr userDrawn="1"/>
        </p:nvSpPr>
        <p:spPr>
          <a:xfrm>
            <a:off x="0" y="0"/>
            <a:ext cx="641223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1069" y="2195885"/>
            <a:ext cx="5070093" cy="246623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SECTION NAME</a:t>
            </a:r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5178255-2BD8-4ED9-87DD-1A7DEE4C71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744" y="5313124"/>
            <a:ext cx="2864742" cy="7045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C186BD8-BE94-CF4C-91D9-E3DBDB8E9280}"/>
              </a:ext>
            </a:extLst>
          </p:cNvPr>
          <p:cNvSpPr/>
          <p:nvPr userDrawn="1"/>
        </p:nvSpPr>
        <p:spPr>
          <a:xfrm>
            <a:off x="0" y="6480810"/>
            <a:ext cx="12192000" cy="377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A6A505D-48D4-9B49-9DD7-50A96CE306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11913" y="0"/>
            <a:ext cx="5780087" cy="6480810"/>
          </a:xfrm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2717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Titl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577" y="662609"/>
            <a:ext cx="5070093" cy="3723861"/>
          </a:xfrm>
        </p:spPr>
        <p:txBody>
          <a:bodyPr anchor="ctr">
            <a:noAutofit/>
          </a:bodyPr>
          <a:lstStyle>
            <a:lvl1pPr marL="0" indent="0" algn="l">
              <a:buNone/>
              <a:defRPr sz="400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SUB-SECTION NAME</a:t>
            </a:r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8F8E418-A0D6-4583-A59D-C8CDC35450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902" y="5495957"/>
            <a:ext cx="3569215" cy="8778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2837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845C33-E8D4-FA4D-93E5-41E7C1BB5D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80701"/>
            <a:ext cx="2743200" cy="2772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9D697E0-8BAF-FE48-9163-E2A2C07FE615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187345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7" r:id="rId2"/>
    <p:sldLayoutId id="2147483675" r:id="rId3"/>
    <p:sldLayoutId id="2147483664" r:id="rId4"/>
    <p:sldLayoutId id="2147483673" r:id="rId5"/>
    <p:sldLayoutId id="2147483674" r:id="rId6"/>
    <p:sldLayoutId id="2147483657" r:id="rId7"/>
    <p:sldLayoutId id="2147483668" r:id="rId8"/>
    <p:sldLayoutId id="2147483667" r:id="rId9"/>
    <p:sldLayoutId id="2147483659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focusonenergy.com/guidebook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cusonenergy.com/sites/default/files/inline-files/Focus%20on%20Energy_WW_Low-Cost%20No-Cost%20List_0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Business@focusonenergy.com" TargetMode="External"/><Relationship Id="rId2" Type="http://schemas.openxmlformats.org/officeDocument/2006/relationships/hyperlink" Target="mailto:joe.cantwell@focusonenergy.com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ocusonenergy.com/business/water-and-wastewater-faciliti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melissa.rickert@focusonenergy.com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ocusonenergy.com/trade-ally/fin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cusonenergy.com/trade-allies/complete-ta-application" TargetMode="External"/><Relationship Id="rId2" Type="http://schemas.openxmlformats.org/officeDocument/2006/relationships/hyperlink" Target="https://www.focusonenergy.com/WSPapplication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officeapps.live.com/op/view.aspx?src=https%3A%2F%2Fwww.focusonenergy.com%2Fsites%2Fdefault%2Ffiles%2Finline-files%2F2020_SAMPLE_Wastewater_Plant_Assessment.docx&amp;wdOrigin=BROWSELIN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icture containing sky, outdoor, person&#10;&#10;Description automatically generated">
            <a:extLst>
              <a:ext uri="{FF2B5EF4-FFF2-40B4-BE49-F238E27FC236}">
                <a16:creationId xmlns:a16="http://schemas.microsoft.com/office/drawing/2014/main" id="{BC64B0FD-7F58-4260-A31C-86C8F38F4C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62000"/>
            <a:ext cx="12192000" cy="51562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E5AA0C-B937-464C-A59C-2BF9C18EA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90" y="5226685"/>
            <a:ext cx="7748270" cy="534036"/>
          </a:xfrm>
        </p:spPr>
        <p:txBody>
          <a:bodyPr>
            <a:normAutofit fontScale="90000"/>
          </a:bodyPr>
          <a:lstStyle/>
          <a:p>
            <a:r>
              <a:rPr lang="en-US" dirty="0"/>
              <a:t>2022 Wastewater service </a:t>
            </a:r>
            <a:br>
              <a:rPr lang="en-US" dirty="0"/>
            </a:br>
            <a:r>
              <a:rPr lang="en-US" dirty="0"/>
              <a:t>provider training</a:t>
            </a:r>
          </a:p>
        </p:txBody>
      </p:sp>
    </p:spTree>
    <p:extLst>
      <p:ext uri="{BB962C8B-B14F-4D97-AF65-F5344CB8AC3E}">
        <p14:creationId xmlns:p14="http://schemas.microsoft.com/office/powerpoint/2010/main" val="1111553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B367A-7A70-8C45-897E-1167331690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Outlines the basic steps in building an energy management program for water and wastewater facilities</a:t>
            </a:r>
          </a:p>
          <a:p>
            <a: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Provides general best practices and recommendations</a:t>
            </a:r>
          </a:p>
          <a:p>
            <a: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Download a free </a:t>
            </a:r>
            <a:r>
              <a:rPr lang="en-US" dirty="0">
                <a:solidFill>
                  <a:srgbClr val="00B7CD"/>
                </a:solidFill>
                <a:latin typeface="Franklin Gothic Book" panose="020B0503020102020204" pitchFamily="34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copy</a:t>
            </a:r>
            <a:endParaRPr lang="en-US" dirty="0">
              <a:solidFill>
                <a:srgbClr val="00B7CD"/>
              </a:solidFill>
              <a:latin typeface="Franklin Gothic Book" panose="020B0503020102020204" pitchFamily="34" charset="0"/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D10003-E412-DD44-BFEC-DECF08813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BEST PRACTICES GUIDE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D38F6F1-5399-4F56-82AB-4712CBF955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90137" y="1683026"/>
            <a:ext cx="3431627" cy="44409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E762D2-FD75-43A7-BB4A-7795F700BE33}"/>
              </a:ext>
            </a:extLst>
          </p:cNvPr>
          <p:cNvSpPr/>
          <p:nvPr/>
        </p:nvSpPr>
        <p:spPr>
          <a:xfrm>
            <a:off x="3832860" y="5438140"/>
            <a:ext cx="1259840" cy="548640"/>
          </a:xfrm>
          <a:prstGeom prst="rect">
            <a:avLst/>
          </a:prstGeom>
          <a:solidFill>
            <a:srgbClr val="FFF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F371EDB-3B71-4029-8581-C1CA5D244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0" y="5737730"/>
            <a:ext cx="1076484" cy="26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54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B367A-7A70-8C45-897E-116733169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246120"/>
            <a:ext cx="5181600" cy="2877834"/>
          </a:xfrm>
        </p:spPr>
        <p:txBody>
          <a:bodyPr/>
          <a:lstStyle/>
          <a:p>
            <a:r>
              <a:rPr lang="en-US" dirty="0">
                <a:latin typeface="ITC Franklin Gothic Book" pitchFamily="34" charset="0"/>
                <a:hlinkClick r:id="rId3"/>
              </a:rPr>
              <a:t>Low cost – no cost checklist</a:t>
            </a:r>
            <a:endParaRPr lang="en-US" dirty="0">
              <a:latin typeface="ITC Franklin Gothic Book" pitchFamily="34" charset="0"/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D10003-E412-DD44-BFEC-DECF08813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25 ENERGY SAVING OPPORTUNITIES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226A7F-14D4-4655-967E-51AC910ABC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711851" y="1652314"/>
            <a:ext cx="3479090" cy="45023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31258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F99C1-F42C-4D4D-B62E-1BF12E229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Franklin Gothic Medium Cond" panose="020B0606030402020204" pitchFamily="34" charset="0"/>
              </a:rPr>
              <a:t>888.623.2146</a:t>
            </a:r>
          </a:p>
          <a:p>
            <a:r>
              <a:rPr lang="en-US" sz="2800" dirty="0">
                <a:latin typeface="Franklin Gothic Medium Cond" panose="020B0606030402020204" pitchFamily="34" charset="0"/>
              </a:rPr>
              <a:t>focusonenergy.com/</a:t>
            </a:r>
            <a:r>
              <a:rPr lang="en-US" sz="2800" dirty="0" err="1">
                <a:latin typeface="Franklin Gothic Medium Cond" panose="020B0606030402020204" pitchFamily="34" charset="0"/>
              </a:rPr>
              <a:t>wwfacilities</a:t>
            </a:r>
            <a:endParaRPr lang="en-US" sz="2800" dirty="0">
              <a:latin typeface="Franklin Gothic Medium Cond" panose="020B0606030402020204" pitchFamily="34" charset="0"/>
            </a:endParaRPr>
          </a:p>
          <a:p>
            <a:pPr lvl="0">
              <a:buClrTx/>
              <a:buSzTx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798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F98B964F-AE18-8D48-B789-B516C752D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61982"/>
            <a:ext cx="8153400" cy="5340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55158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DEE84E-7DC0-6444-AFFE-CDE50B887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agendA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646CEB-D199-3A48-88C0-1E624A47C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ITC Franklin Gothic Book" pitchFamily="34" charset="0"/>
              </a:rPr>
              <a:t>Application Process</a:t>
            </a:r>
          </a:p>
          <a:p>
            <a:r>
              <a:rPr lang="en-US" dirty="0">
                <a:latin typeface="ITC Franklin Gothic Book" pitchFamily="34" charset="0"/>
              </a:rPr>
              <a:t>Energy Assessment Template</a:t>
            </a:r>
          </a:p>
          <a:p>
            <a:r>
              <a:rPr lang="en-US" dirty="0">
                <a:latin typeface="ITC Franklin Gothic Book" pitchFamily="34" charset="0"/>
              </a:rPr>
              <a:t>Critical Information</a:t>
            </a:r>
          </a:p>
          <a:p>
            <a:r>
              <a:rPr lang="en-US" dirty="0">
                <a:latin typeface="ITC Franklin Gothic Book" pitchFamily="34" charset="0"/>
              </a:rPr>
              <a:t>Additional Wastewater Offering</a:t>
            </a:r>
          </a:p>
          <a:p>
            <a:r>
              <a:rPr lang="en-US" dirty="0">
                <a:latin typeface="ITC Franklin Gothic Book" pitchFamily="34" charset="0"/>
              </a:rPr>
              <a:t>Registered Trade Ally Benefits</a:t>
            </a:r>
          </a:p>
          <a:p>
            <a:r>
              <a:rPr lang="en-US" dirty="0">
                <a:latin typeface="ITC Franklin Gothic Book" pitchFamily="34" charset="0"/>
              </a:rPr>
              <a:t>Getting Started</a:t>
            </a:r>
          </a:p>
          <a:p>
            <a:r>
              <a:rPr lang="en-US" dirty="0">
                <a:latin typeface="ITC Franklin Gothic Book" pitchFamily="34" charset="0"/>
              </a:rPr>
              <a:t>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827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DEE84E-7DC0-6444-AFFE-CDE50B887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PROCESS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646CEB-D199-3A48-88C0-1E624A47C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ITC Franklin Gothic Book" pitchFamily="34" charset="0"/>
              </a:rPr>
              <a:t>Receive pre-approval before beginning the assessment</a:t>
            </a:r>
          </a:p>
          <a:p>
            <a:r>
              <a:rPr lang="en-US" dirty="0">
                <a:latin typeface="ITC Franklin Gothic Book" pitchFamily="34" charset="0"/>
              </a:rPr>
              <a:t>Incentive is 90% of the assessment cost (up to $5,000):</a:t>
            </a:r>
          </a:p>
          <a:p>
            <a:pPr lvl="1"/>
            <a:r>
              <a:rPr lang="en-US" dirty="0">
                <a:latin typeface="ITC Franklin Gothic Book" pitchFamily="34" charset="0"/>
              </a:rPr>
              <a:t>Paid directly to the WSP</a:t>
            </a:r>
          </a:p>
          <a:p>
            <a:pPr lvl="1"/>
            <a:r>
              <a:rPr lang="en-US" dirty="0">
                <a:latin typeface="ITC Franklin Gothic Book" pitchFamily="34" charset="0"/>
              </a:rPr>
              <a:t>Incentive credit must be indicated on invoice for pre-approval</a:t>
            </a:r>
          </a:p>
          <a:p>
            <a:r>
              <a:rPr lang="en-US" dirty="0">
                <a:latin typeface="ITC Franklin Gothic Book" pitchFamily="34" charset="0"/>
              </a:rPr>
              <a:t>Contact information for questions:</a:t>
            </a:r>
          </a:p>
          <a:p>
            <a:pPr lvl="1"/>
            <a:r>
              <a:rPr lang="en-US" dirty="0">
                <a:latin typeface="ITC Franklin Gothic Book" pitchFamily="34" charset="0"/>
              </a:rPr>
              <a:t>Melissa Rickert, Quality Assurance and Program Specialist:                                 </a:t>
            </a:r>
            <a:r>
              <a:rPr lang="en-US" b="1" dirty="0">
                <a:latin typeface="ITC Franklin Gothic Book" pitchFamily="34" charset="0"/>
                <a:hlinkClick r:id="rId2"/>
              </a:rPr>
              <a:t>melissa.rickert@focusonenergy.com</a:t>
            </a:r>
            <a:endParaRPr lang="en-US" dirty="0">
              <a:latin typeface="ITC Franklin Gothic Book" pitchFamily="34" charset="0"/>
            </a:endParaRPr>
          </a:p>
          <a:p>
            <a:r>
              <a:rPr lang="en-US" dirty="0">
                <a:latin typeface="ITC Franklin Gothic Book" pitchFamily="34" charset="0"/>
              </a:rPr>
              <a:t>Submit the proposal and application to </a:t>
            </a:r>
            <a:r>
              <a:rPr lang="en-US" dirty="0">
                <a:latin typeface="ITC Franklin Gothic Book" pitchFamily="34" charset="0"/>
                <a:hlinkClick r:id="rId3"/>
              </a:rPr>
              <a:t>Business@focusonenergy.com</a:t>
            </a:r>
            <a:r>
              <a:rPr lang="en-US" dirty="0">
                <a:latin typeface="ITC Franklin Gothic Book" pitchFamily="34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23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DEE84E-7DC0-6444-AFFE-CDE50B887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ASSESSMENT TEMPLATE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646CEB-D199-3A48-88C0-1E624A47C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ITC Franklin Gothic Book" pitchFamily="34" charset="0"/>
              </a:rPr>
              <a:t>Requirements:</a:t>
            </a:r>
          </a:p>
          <a:p>
            <a:pPr lvl="1"/>
            <a:r>
              <a:rPr lang="en-US" dirty="0">
                <a:latin typeface="ITC Franklin Gothic Book" pitchFamily="34" charset="0"/>
              </a:rPr>
              <a:t>Executive summary (one page maximum)</a:t>
            </a:r>
          </a:p>
          <a:p>
            <a:pPr lvl="1"/>
            <a:r>
              <a:rPr lang="en-US" dirty="0">
                <a:latin typeface="ITC Franklin Gothic Book" pitchFamily="34" charset="0"/>
              </a:rPr>
              <a:t>Introduction and background information (including BOD loads)</a:t>
            </a:r>
          </a:p>
          <a:p>
            <a:pPr lvl="1"/>
            <a:r>
              <a:rPr lang="en-US" dirty="0">
                <a:latin typeface="ITC Franklin Gothic Book" pitchFamily="34" charset="0"/>
              </a:rPr>
              <a:t>Existing infrastructure and processes</a:t>
            </a:r>
          </a:p>
          <a:p>
            <a:pPr lvl="1"/>
            <a:r>
              <a:rPr lang="en-US" dirty="0">
                <a:latin typeface="ITC Franklin Gothic Book" pitchFamily="34" charset="0"/>
              </a:rPr>
              <a:t>Energy use analysis</a:t>
            </a:r>
          </a:p>
          <a:p>
            <a:pPr lvl="1"/>
            <a:r>
              <a:rPr lang="en-US" dirty="0">
                <a:latin typeface="ITC Franklin Gothic Book" pitchFamily="34" charset="0"/>
              </a:rPr>
              <a:t>Audit findings (potential projects):</a:t>
            </a:r>
          </a:p>
          <a:p>
            <a:pPr lvl="2"/>
            <a:r>
              <a:rPr lang="en-US" dirty="0">
                <a:latin typeface="ITC Franklin Gothic Book" pitchFamily="34" charset="0"/>
              </a:rPr>
              <a:t>Low cost/no cost recommendations</a:t>
            </a:r>
          </a:p>
          <a:p>
            <a:pPr lvl="2"/>
            <a:r>
              <a:rPr lang="en-US" dirty="0">
                <a:latin typeface="ITC Franklin Gothic Book" pitchFamily="34" charset="0"/>
              </a:rPr>
              <a:t>Capital improvement recommendations</a:t>
            </a:r>
          </a:p>
          <a:p>
            <a:pPr lvl="2"/>
            <a:r>
              <a:rPr lang="en-US" dirty="0">
                <a:latin typeface="ITC Franklin Gothic Book" pitchFamily="34" charset="0"/>
              </a:rPr>
              <a:t>Supporting calculations for energy savings </a:t>
            </a:r>
          </a:p>
          <a:p>
            <a:pPr lvl="1"/>
            <a:r>
              <a:rPr lang="en-US" dirty="0">
                <a:latin typeface="ITC Franklin Gothic Book" pitchFamily="34" charset="0"/>
              </a:rPr>
              <a:t>Appendix 1: CMAR data</a:t>
            </a:r>
          </a:p>
          <a:p>
            <a:r>
              <a:rPr lang="en-US" dirty="0">
                <a:latin typeface="ITC Franklin Gothic Book" pitchFamily="34" charset="0"/>
              </a:rPr>
              <a:t>Visit our </a:t>
            </a:r>
            <a:r>
              <a:rPr lang="en-US" dirty="0">
                <a:latin typeface="ITC Franklin Gothic Book" pitchFamily="34" charset="0"/>
                <a:hlinkClick r:id="rId3"/>
              </a:rPr>
              <a:t>website</a:t>
            </a:r>
            <a:r>
              <a:rPr lang="en-US" dirty="0">
                <a:latin typeface="ITC Franklin Gothic Book" pitchFamily="34" charset="0"/>
              </a:rPr>
              <a:t> to download the SAMPLE Wastewater                            Plant Assessment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090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DEE84E-7DC0-6444-AFFE-CDE50B887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646CEB-D199-3A48-88C0-1E624A47C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ITC Franklin Gothic Book" pitchFamily="34" charset="0"/>
              </a:rPr>
              <a:t>Must receive pre-approval before beginning assessment:</a:t>
            </a:r>
          </a:p>
          <a:p>
            <a:pPr lvl="1"/>
            <a:r>
              <a:rPr lang="en-US" dirty="0">
                <a:latin typeface="ITC Franklin Gothic Book" pitchFamily="34" charset="0"/>
              </a:rPr>
              <a:t>Include the Incentive Agreement signed by both the customer and                                                      Energy Advisor</a:t>
            </a:r>
          </a:p>
          <a:p>
            <a:pPr lvl="1"/>
            <a:r>
              <a:rPr lang="en-US" dirty="0">
                <a:latin typeface="ITC Franklin Gothic Book" pitchFamily="34" charset="0"/>
              </a:rPr>
              <a:t>Submit the pre-approval application to </a:t>
            </a:r>
            <a:r>
              <a:rPr lang="en-US" dirty="0">
                <a:latin typeface="ITC Franklin Gothic Book" pitchFamily="34" charset="0"/>
                <a:hlinkClick r:id="rId2"/>
              </a:rPr>
              <a:t>melissa.rickert@focusonenergy.com</a:t>
            </a:r>
            <a:r>
              <a:rPr lang="en-US" dirty="0">
                <a:latin typeface="ITC Franklin Gothic Book" pitchFamily="34" charset="0"/>
              </a:rPr>
              <a:t> </a:t>
            </a:r>
          </a:p>
          <a:p>
            <a:r>
              <a:rPr lang="en-US" dirty="0">
                <a:latin typeface="ITC Franklin Gothic Book" pitchFamily="34" charset="0"/>
              </a:rPr>
              <a:t>Focus on Energy reserves the right to request revisions of the reports until they meet the minimum requirements</a:t>
            </a:r>
          </a:p>
          <a:p>
            <a:r>
              <a:rPr lang="en-US" dirty="0">
                <a:latin typeface="ITC Franklin Gothic Book" pitchFamily="34" charset="0"/>
              </a:rPr>
              <a:t>Incentive payment will be delayed until report meets all                                                                            minimum requirements:</a:t>
            </a:r>
          </a:p>
          <a:p>
            <a:pPr lvl="1"/>
            <a:r>
              <a:rPr lang="en-US" dirty="0">
                <a:latin typeface="ITC Franklin Gothic Book" pitchFamily="34" charset="0"/>
              </a:rPr>
              <a:t>Upon submittal, payment is issued </a:t>
            </a:r>
            <a:r>
              <a:rPr lang="en-US">
                <a:latin typeface="ITC Franklin Gothic Book" pitchFamily="34" charset="0"/>
              </a:rPr>
              <a:t>within 8-10 </a:t>
            </a:r>
            <a:r>
              <a:rPr lang="en-US" dirty="0">
                <a:latin typeface="ITC Franklin Gothic Book" pitchFamily="34" charset="0"/>
              </a:rPr>
              <a:t>weeks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439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DEE84E-7DC0-6444-AFFE-CDE50B887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WASTEWATER OFFERING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646CEB-D199-3A48-88C0-1E624A47C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8674"/>
            <a:ext cx="8092438" cy="4902027"/>
          </a:xfrm>
        </p:spPr>
        <p:txBody>
          <a:bodyPr/>
          <a:lstStyle/>
          <a:p>
            <a:r>
              <a:rPr lang="en-US" dirty="0">
                <a:latin typeface="ITC Franklin Gothic Book" pitchFamily="34" charset="0"/>
              </a:rPr>
              <a:t>Project assessment:</a:t>
            </a:r>
          </a:p>
          <a:p>
            <a:pPr lvl="1"/>
            <a:r>
              <a:rPr lang="en-US" dirty="0">
                <a:latin typeface="ITC Franklin Gothic Book" pitchFamily="34" charset="0"/>
              </a:rPr>
              <a:t>Completed following an energy assessment to develop opportunities identified in the report </a:t>
            </a:r>
          </a:p>
          <a:p>
            <a:pPr lvl="1"/>
            <a:r>
              <a:rPr lang="en-US" dirty="0">
                <a:latin typeface="ITC Franklin Gothic Book" pitchFamily="34" charset="0"/>
              </a:rPr>
              <a:t>Assist the customer in the decision-making process of a potentially significant energy savings project</a:t>
            </a:r>
          </a:p>
          <a:p>
            <a:pPr lvl="1"/>
            <a:r>
              <a:rPr lang="en-US" dirty="0">
                <a:latin typeface="ITC Franklin Gothic Book" pitchFamily="34" charset="0"/>
              </a:rPr>
              <a:t>Additional studies may be needed to quantify the savings on a potential upgrade or system process</a:t>
            </a:r>
          </a:p>
          <a:p>
            <a:pPr lvl="1"/>
            <a:r>
              <a:rPr lang="en-US" dirty="0">
                <a:latin typeface="ITC Franklin Gothic Book" pitchFamily="34" charset="0"/>
              </a:rPr>
              <a:t>Studies and develops a complex energy savings project</a:t>
            </a:r>
          </a:p>
          <a:p>
            <a:pPr lvl="1"/>
            <a:r>
              <a:rPr lang="en-US" dirty="0">
                <a:latin typeface="ITC Franklin Gothic Book" pitchFamily="34" charset="0"/>
              </a:rPr>
              <a:t>50% of assessment cost up to $7,500</a:t>
            </a:r>
          </a:p>
          <a:p>
            <a:pPr lvl="1"/>
            <a:r>
              <a:rPr lang="en-US" dirty="0">
                <a:latin typeface="ITC Franklin Gothic Book" pitchFamily="34" charset="0"/>
              </a:rPr>
              <a:t>Capped at 20% of initial annual energy savings projections</a:t>
            </a:r>
          </a:p>
          <a:p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32AC9F5-61B1-4D2E-BC92-4FCF337F6C0A}"/>
              </a:ext>
            </a:extLst>
          </p:cNvPr>
          <p:cNvSpPr/>
          <p:nvPr/>
        </p:nvSpPr>
        <p:spPr>
          <a:xfrm>
            <a:off x="9022080" y="1800594"/>
            <a:ext cx="2888343" cy="1013735"/>
          </a:xfrm>
          <a:prstGeom prst="roundRect">
            <a:avLst/>
          </a:prstGeom>
          <a:solidFill>
            <a:srgbClr val="00A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Franklin Gothic Book" panose="020B0503020102020204" pitchFamily="34" charset="0"/>
              </a:rPr>
              <a:t>Wastewater Plant </a:t>
            </a:r>
          </a:p>
          <a:p>
            <a:pPr algn="ctr"/>
            <a:r>
              <a:rPr lang="en-US" b="1" dirty="0">
                <a:latin typeface="Franklin Gothic Book" panose="020B0503020102020204" pitchFamily="34" charset="0"/>
              </a:rPr>
              <a:t>Energy Assessment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AE05F8E-4BE7-4DBB-8C9D-0F8801D99F7F}"/>
              </a:ext>
            </a:extLst>
          </p:cNvPr>
          <p:cNvSpPr/>
          <p:nvPr/>
        </p:nvSpPr>
        <p:spPr>
          <a:xfrm rot="5400000">
            <a:off x="9844562" y="3058023"/>
            <a:ext cx="1243381" cy="256689"/>
          </a:xfrm>
          <a:prstGeom prst="rightArrow">
            <a:avLst/>
          </a:prstGeom>
          <a:solidFill>
            <a:srgbClr val="00A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A77655F-34C7-4174-852A-7EAD46F18CCC}"/>
              </a:ext>
            </a:extLst>
          </p:cNvPr>
          <p:cNvSpPr/>
          <p:nvPr/>
        </p:nvSpPr>
        <p:spPr>
          <a:xfrm>
            <a:off x="9022084" y="3802814"/>
            <a:ext cx="2888343" cy="993729"/>
          </a:xfrm>
          <a:prstGeom prst="roundRect">
            <a:avLst/>
          </a:prstGeom>
          <a:solidFill>
            <a:srgbClr val="00B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Project Assessment</a:t>
            </a:r>
          </a:p>
        </p:txBody>
      </p:sp>
    </p:spTree>
    <p:extLst>
      <p:ext uri="{BB962C8B-B14F-4D97-AF65-F5344CB8AC3E}">
        <p14:creationId xmlns:p14="http://schemas.microsoft.com/office/powerpoint/2010/main" val="722985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DEE84E-7DC0-6444-AFFE-CDE50B887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REGISTERED TRADE ALLY BENEFITS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646CEB-D199-3A48-88C0-1E624A47C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ITC Franklin Gothic Book" pitchFamily="34" charset="0"/>
              </a:rPr>
              <a:t>Grow your business while helping your customers save </a:t>
            </a:r>
          </a:p>
          <a:p>
            <a:r>
              <a:rPr lang="en-US" dirty="0">
                <a:latin typeface="ITC Franklin Gothic Book" pitchFamily="34" charset="0"/>
              </a:rPr>
              <a:t>Receive direct payment of incentives</a:t>
            </a:r>
          </a:p>
          <a:p>
            <a:r>
              <a:rPr lang="en-US" dirty="0">
                <a:latin typeface="ITC Franklin Gothic Book" pitchFamily="34" charset="0"/>
              </a:rPr>
              <a:t>Be listed on the </a:t>
            </a:r>
            <a:r>
              <a:rPr lang="en-US" dirty="0">
                <a:latin typeface="ITC Franklin Gothic Book" pitchFamily="34" charset="0"/>
                <a:hlinkClick r:id="rId3" action="ppaction://hlinkfile"/>
              </a:rPr>
              <a:t>Find a Trade Ally Tool</a:t>
            </a:r>
            <a:endParaRPr lang="en-US" dirty="0">
              <a:latin typeface="ITC Franklin Gothic Book" pitchFamily="34" charset="0"/>
            </a:endParaRPr>
          </a:p>
          <a:p>
            <a:r>
              <a:rPr lang="en-US" dirty="0">
                <a:latin typeface="ITC Franklin Gothic Book" pitchFamily="34" charset="0"/>
              </a:rPr>
              <a:t>Participate in special promotions and offerings</a:t>
            </a:r>
          </a:p>
          <a:p>
            <a:r>
              <a:rPr lang="en-US" dirty="0">
                <a:latin typeface="ITC Franklin Gothic Book" pitchFamily="34" charset="0"/>
              </a:rPr>
              <a:t>Utilize co-branding opportunities to promote your business and         Focus on Energy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779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DEE84E-7DC0-6444-AFFE-CDE50B887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646CEB-D199-3A48-88C0-1E624A47C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ITC Franklin Gothic Book" pitchFamily="34" charset="0"/>
              </a:rPr>
              <a:t>Complete the online </a:t>
            </a:r>
            <a:r>
              <a:rPr lang="en-US" dirty="0">
                <a:latin typeface="ITC Franklin Gothic Book" pitchFamily="34" charset="0"/>
                <a:hlinkClick r:id="rId2"/>
              </a:rPr>
              <a:t>WSP Enrollment Application</a:t>
            </a:r>
            <a:endParaRPr lang="en-US" dirty="0">
              <a:latin typeface="ITC Franklin Gothic Book" pitchFamily="34" charset="0"/>
            </a:endParaRPr>
          </a:p>
          <a:p>
            <a:r>
              <a:rPr lang="en-US" dirty="0">
                <a:latin typeface="ITC Franklin Gothic Book" pitchFamily="34" charset="0"/>
              </a:rPr>
              <a:t>Become a </a:t>
            </a:r>
            <a:r>
              <a:rPr lang="en-US" dirty="0">
                <a:latin typeface="ITC Franklin Gothic Book" pitchFamily="34" charset="0"/>
                <a:hlinkClick r:id="rId3"/>
              </a:rPr>
              <a:t>Registered Trade Ally</a:t>
            </a:r>
            <a:r>
              <a:rPr lang="en-US" dirty="0">
                <a:latin typeface="ITC Franklin Gothic Book" pitchFamily="34" charset="0"/>
              </a:rPr>
              <a:t> (if not already)</a:t>
            </a:r>
          </a:p>
          <a:p>
            <a:r>
              <a:rPr lang="en-US" dirty="0">
                <a:latin typeface="ITC Franklin Gothic Book" pitchFamily="34" charset="0"/>
              </a:rPr>
              <a:t>Send application and proposal to Joe Cantwell to start the                                                             pre-approval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378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B367A-7A70-8C45-897E-116733169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246120"/>
            <a:ext cx="5181600" cy="2877834"/>
          </a:xfrm>
        </p:spPr>
        <p:txBody>
          <a:bodyPr/>
          <a:lstStyle/>
          <a:p>
            <a:r>
              <a:rPr lang="en-US" dirty="0">
                <a:latin typeface="ITC Franklin Gothic Book" pitchFamily="34" charset="0"/>
                <a:hlinkClick r:id="rId3"/>
              </a:rPr>
              <a:t>WWPEA Sample Assessment</a:t>
            </a:r>
            <a:endParaRPr lang="en-US" dirty="0">
              <a:latin typeface="ITC Franklin Gothic Book" pitchFamily="34" charset="0"/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D10003-E412-DD44-BFEC-DECF08813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31055447-31CD-4CC4-8B8A-B730746AE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850" y="1652314"/>
            <a:ext cx="3434299" cy="45023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09390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5"/>
  <p:tag name="ARTICULATE_DESIGN_ID_CUSTOM DESIGN" val="bzM54cb8"/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ustom Design">
  <a:themeElements>
    <a:clrScheme name="Custom 1">
      <a:dk1>
        <a:srgbClr val="767171"/>
      </a:dk1>
      <a:lt1>
        <a:srgbClr val="FFFFFF"/>
      </a:lt1>
      <a:dk2>
        <a:srgbClr val="00B7CD"/>
      </a:dk2>
      <a:lt2>
        <a:srgbClr val="FFFFFF"/>
      </a:lt2>
      <a:accent1>
        <a:srgbClr val="00B7CD"/>
      </a:accent1>
      <a:accent2>
        <a:srgbClr val="00AB4E"/>
      </a:accent2>
      <a:accent3>
        <a:srgbClr val="8CC63E"/>
      </a:accent3>
      <a:accent4>
        <a:srgbClr val="0071BB"/>
      </a:accent4>
      <a:accent5>
        <a:srgbClr val="F5821F"/>
      </a:accent5>
      <a:accent6>
        <a:srgbClr val="767171"/>
      </a:accent6>
      <a:hlink>
        <a:srgbClr val="00B7CD"/>
      </a:hlink>
      <a:folHlink>
        <a:srgbClr val="00AB4E"/>
      </a:folHlink>
    </a:clrScheme>
    <a:fontScheme name="Custom 1">
      <a:majorFont>
        <a:latin typeface="Franklin Gothic Medium C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c695258a-eb93-40f0-8621-5fbaf0078a6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F9EF3A2CAE284E8046FD2FB5F76CC6" ma:contentTypeVersion="15" ma:contentTypeDescription="Create a new document." ma:contentTypeScope="" ma:versionID="863ebcf59831c3f90715fe2bcf9db7ab">
  <xsd:schema xmlns:xsd="http://www.w3.org/2001/XMLSchema" xmlns:xs="http://www.w3.org/2001/XMLSchema" xmlns:p="http://schemas.microsoft.com/office/2006/metadata/properties" xmlns:ns2="e63d4fb6-bfce-4aac-a34b-0a4b9bfa0019" xmlns:ns3="c695258a-eb93-40f0-8621-5fbaf0078a61" targetNamespace="http://schemas.microsoft.com/office/2006/metadata/properties" ma:root="true" ma:fieldsID="eb664b3eb826b30713228b2b609d3e67" ns2:_="" ns3:_="">
    <xsd:import namespace="e63d4fb6-bfce-4aac-a34b-0a4b9bfa0019"/>
    <xsd:import namespace="c695258a-eb93-40f0-8621-5fbaf0078a6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Comments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3d4fb6-bfce-4aac-a34b-0a4b9bfa001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95258a-eb93-40f0-8621-5fbaf0078a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Comments" ma:index="18" nillable="true" ma:displayName="Comments" ma:internalName="Comments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E0BCA7-D672-4C4C-B795-4DAED8FED101}">
  <ds:schemaRefs>
    <ds:schemaRef ds:uri="http://purl.org/dc/dcmitype/"/>
    <ds:schemaRef ds:uri="http://schemas.microsoft.com/office/2006/documentManagement/types"/>
    <ds:schemaRef ds:uri="c695258a-eb93-40f0-8621-5fbaf0078a61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e63d4fb6-bfce-4aac-a34b-0a4b9bfa001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A64EFE2-6E80-41F7-BA00-5ECA158D75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598601-5F9F-4822-970C-A57EB6C386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3d4fb6-bfce-4aac-a34b-0a4b9bfa0019"/>
    <ds:schemaRef ds:uri="c695258a-eb93-40f0-8621-5fbaf0078a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642</Words>
  <Application>Microsoft Office PowerPoint</Application>
  <PresentationFormat>Widescreen</PresentationFormat>
  <Paragraphs>87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Franklin Gothic Book</vt:lpstr>
      <vt:lpstr>Franklin Gothic Medium Cond</vt:lpstr>
      <vt:lpstr>ITC Franklin Gothic Book</vt:lpstr>
      <vt:lpstr>Custom Design</vt:lpstr>
      <vt:lpstr>2022 Wastewater service  provider training</vt:lpstr>
      <vt:lpstr>agendA</vt:lpstr>
      <vt:lpstr>APPLICATION PROCESS</vt:lpstr>
      <vt:lpstr>ENERGY ASSESSMENT TEMPLATE</vt:lpstr>
      <vt:lpstr>CRITICAL INFORMATION</vt:lpstr>
      <vt:lpstr>ADDITIONAL WASTEWATER OFFERING</vt:lpstr>
      <vt:lpstr>REGISTERED TRADE ALLY BENEFITS</vt:lpstr>
      <vt:lpstr>GETTING STARTED</vt:lpstr>
      <vt:lpstr>RESOURCES</vt:lpstr>
      <vt:lpstr>ENERGY BEST PRACTICES GUIDE</vt:lpstr>
      <vt:lpstr>TOP 25 ENERGY SAVING OPPORTUNITIES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Brent Layton</dc:creator>
  <cp:lastModifiedBy>Angie Sommers</cp:lastModifiedBy>
  <cp:revision>12</cp:revision>
  <dcterms:created xsi:type="dcterms:W3CDTF">2018-09-25T15:45:00Z</dcterms:created>
  <dcterms:modified xsi:type="dcterms:W3CDTF">2022-01-27T13:35:26Z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0x01010001F9EF3A2CAE284E8046FD2FB5F76CC6</vt:lpwstr>
  </property>
  <property fmtid="{D5CDD505-2E9C-101B-9397-08002B2CF9AE}" pid="3" name="ArticulateGUID">
    <vt:lpwstr>26006EA7-1665-4276-967B-6CE328BD049F</vt:lpwstr>
  </property>
  <property fmtid="{D5CDD505-2E9C-101B-9397-08002B2CF9AE}" pid="4" name="ArticulatePath">
    <vt:lpwstr>Focus on Energy 20th Anniversary Template</vt:lpwstr>
  </property>
</Properties>
</file>